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2" r:id="rId3"/>
    <p:sldId id="267" r:id="rId4"/>
    <p:sldId id="268" r:id="rId5"/>
    <p:sldId id="259" r:id="rId6"/>
    <p:sldId id="261" r:id="rId7"/>
    <p:sldId id="263" r:id="rId8"/>
    <p:sldId id="257" r:id="rId9"/>
    <p:sldId id="269" r:id="rId10"/>
    <p:sldId id="264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ide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11087" y="1649160"/>
            <a:ext cx="468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  <p:pic>
        <p:nvPicPr>
          <p:cNvPr id="4" name="Afbeelding 3" descr="slid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29847" y="531447"/>
            <a:ext cx="575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5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lid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0094" y="2469663"/>
            <a:ext cx="424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l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lid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62652" y="1649160"/>
            <a:ext cx="382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468159" y="3262382"/>
            <a:ext cx="542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2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id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id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4062" y="1597623"/>
            <a:ext cx="349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187570" y="2470680"/>
            <a:ext cx="43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id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2032" y="3210820"/>
            <a:ext cx="552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84C742-2170-40DD-A94D-059FD13821DC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7A8BE9-FB4F-487E-ADDB-292C641B2C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34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4C742-2170-40DD-A94D-059FD13821DC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A8BE9-FB4F-487E-ADDB-292C641B2C6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520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C742-2170-40DD-A94D-059FD13821DC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8BE9-FB4F-487E-ADDB-292C641B2C6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slide_7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9847" y="531447"/>
            <a:ext cx="575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rMbMeBttBkOxYJaq8jnfYSGUBNG5skVEt5KpFN2eY25UQVpYM0tKOEE1N1RUU1lJRVhDWThSVzlLVC4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Bronnen en onderzoeksvragen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1199704"/>
          </a:xfrm>
        </p:spPr>
        <p:txBody>
          <a:bodyPr/>
          <a:lstStyle/>
          <a:p>
            <a:pPr algn="ctr"/>
            <a:r>
              <a:rPr lang="nl-NL" dirty="0" smtClean="0"/>
              <a:t>PWS havo 4 - dinsdag 23 mei 2017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80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N</a:t>
            </a:r>
            <a:r>
              <a:rPr lang="nl-NL" dirty="0" smtClean="0"/>
              <a:t>oteer </a:t>
            </a:r>
            <a:r>
              <a:rPr lang="nl-NL" b="1" dirty="0" smtClean="0"/>
              <a:t>altijd</a:t>
            </a:r>
            <a:r>
              <a:rPr lang="nl-NL" dirty="0" smtClean="0"/>
              <a:t> de </a:t>
            </a:r>
            <a:r>
              <a:rPr lang="nl-NL" b="1" dirty="0" smtClean="0"/>
              <a:t>complete</a:t>
            </a:r>
            <a:r>
              <a:rPr lang="nl-NL" dirty="0" smtClean="0"/>
              <a:t> bronvermelding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Verwoord de tekst zo mogelijk in eigen woorden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 per vermelde bron met een voetnoot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 met een complete alfabetische literatuurlijst als bijlage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9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5 eisen voor een </a:t>
            </a:r>
            <a:r>
              <a:rPr lang="nl-NL" b="1" dirty="0" smtClean="0"/>
              <a:t>goede </a:t>
            </a:r>
            <a:r>
              <a:rPr lang="nl-NL" dirty="0" smtClean="0"/>
              <a:t>hoofdvraag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Niet te </a:t>
            </a:r>
            <a:r>
              <a:rPr lang="nl-NL" dirty="0" smtClean="0"/>
              <a:t>globaal / wees concreet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Duidelijk </a:t>
            </a:r>
            <a:r>
              <a:rPr lang="nl-NL" dirty="0" smtClean="0"/>
              <a:t>afgebakend / wees precies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Eenduidig / houd het beperkt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Haalbaar / 80 studielasturen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Open </a:t>
            </a:r>
            <a:r>
              <a:rPr lang="nl-NL" dirty="0" smtClean="0"/>
              <a:t>vraag / geen ja- of nee-antwoord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5987008" cy="1143000"/>
          </a:xfrm>
        </p:spPr>
        <p:txBody>
          <a:bodyPr/>
          <a:lstStyle/>
          <a:p>
            <a:r>
              <a:rPr lang="nl-NL" dirty="0" smtClean="0"/>
              <a:t>Onderzoeksvragen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5201"/>
          <a:stretch/>
        </p:blipFill>
        <p:spPr>
          <a:xfrm>
            <a:off x="1403648" y="5904117"/>
            <a:ext cx="3240360" cy="8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5 eisen </a:t>
            </a:r>
            <a:r>
              <a:rPr lang="nl-NL" dirty="0" smtClean="0"/>
              <a:t>voor </a:t>
            </a:r>
            <a:r>
              <a:rPr lang="nl-NL" b="1" dirty="0" smtClean="0"/>
              <a:t>goede </a:t>
            </a:r>
            <a:r>
              <a:rPr lang="nl-NL" dirty="0" smtClean="0"/>
              <a:t> deelvragen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Ondersteunend </a:t>
            </a:r>
            <a:r>
              <a:rPr lang="nl-NL" dirty="0"/>
              <a:t>bij de </a:t>
            </a:r>
            <a:r>
              <a:rPr lang="nl-NL" dirty="0" smtClean="0"/>
              <a:t>hoofdvraag / ondergeschikt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Logische </a:t>
            </a:r>
            <a:r>
              <a:rPr lang="nl-NL" dirty="0" smtClean="0"/>
              <a:t>volgorde / wat moet eerst?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Geen overdaad aan </a:t>
            </a:r>
            <a:r>
              <a:rPr lang="nl-NL" dirty="0" smtClean="0"/>
              <a:t>deelvragen / wat heb je echt nodig?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Dezelfde eisen als de hoofdvraag</a:t>
            </a:r>
          </a:p>
          <a:p>
            <a:pPr marL="0" indent="0">
              <a:buNone/>
            </a:pPr>
            <a:r>
              <a:rPr lang="nl-NL" dirty="0" smtClean="0"/>
              <a:t>	-Niet </a:t>
            </a:r>
            <a:r>
              <a:rPr lang="nl-NL" dirty="0"/>
              <a:t>te globaal</a:t>
            </a:r>
          </a:p>
          <a:p>
            <a:pPr marL="0" indent="0">
              <a:buNone/>
            </a:pPr>
            <a:r>
              <a:rPr lang="nl-NL" dirty="0" smtClean="0"/>
              <a:t>	- Duidelijk </a:t>
            </a:r>
            <a:r>
              <a:rPr lang="nl-NL" dirty="0"/>
              <a:t>afgebakend</a:t>
            </a:r>
          </a:p>
          <a:p>
            <a:pPr marL="0" indent="0">
              <a:buNone/>
            </a:pPr>
            <a:r>
              <a:rPr lang="nl-NL" dirty="0" smtClean="0"/>
              <a:t>	- Eenduidig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- Haalbaar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- Open </a:t>
            </a:r>
            <a:r>
              <a:rPr lang="nl-NL" dirty="0"/>
              <a:t>vraag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Deelvragen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1317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417639"/>
            <a:ext cx="8712968" cy="5069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1. Vorm een duo of trio</a:t>
            </a:r>
          </a:p>
          <a:p>
            <a:pPr marL="0" indent="0">
              <a:buNone/>
            </a:pPr>
            <a:r>
              <a:rPr lang="nl-NL" dirty="0" smtClean="0"/>
              <a:t>2. Kies één van de volgende onderwerpen:</a:t>
            </a:r>
          </a:p>
          <a:p>
            <a:pPr marL="0" indent="0">
              <a:buNone/>
            </a:pPr>
            <a:r>
              <a:rPr lang="nl-NL" b="1" i="1" dirty="0" smtClean="0"/>
              <a:t>    cola – pandaberen – straatnamen – breakdance</a:t>
            </a:r>
          </a:p>
          <a:p>
            <a:pPr marL="0" indent="0">
              <a:buNone/>
            </a:pPr>
            <a:r>
              <a:rPr lang="nl-NL" dirty="0" smtClean="0"/>
              <a:t>3. Formuleer bij het gekozen onderwerp:</a:t>
            </a:r>
          </a:p>
          <a:p>
            <a:pPr marL="0" indent="0">
              <a:buNone/>
            </a:pPr>
            <a:r>
              <a:rPr lang="nl-NL" dirty="0" smtClean="0"/>
              <a:t>    Een hoofdvraag en drie deelvragen</a:t>
            </a:r>
          </a:p>
          <a:p>
            <a:pPr marL="0" indent="0">
              <a:buNone/>
            </a:pPr>
            <a:r>
              <a:rPr lang="nl-NL" dirty="0" smtClean="0"/>
              <a:t>4. Verzin een te gebruiken bron, denk aan: auteur, publicatiedatum, titel, bron.</a:t>
            </a:r>
          </a:p>
          <a:p>
            <a:pPr marL="0" indent="0">
              <a:buNone/>
            </a:pPr>
            <a:r>
              <a:rPr lang="nl-NL" dirty="0" smtClean="0"/>
              <a:t>5. Formuleer bij de bedachte bron </a:t>
            </a:r>
          </a:p>
          <a:p>
            <a:pPr marL="0" indent="0">
              <a:buNone/>
            </a:pPr>
            <a:r>
              <a:rPr lang="nl-NL" dirty="0" smtClean="0"/>
              <a:t>een perfecte voetnoot (gebruik het </a:t>
            </a:r>
          </a:p>
          <a:p>
            <a:pPr marL="0" indent="0">
              <a:buNone/>
            </a:pPr>
            <a:r>
              <a:rPr lang="nl-NL" dirty="0" smtClean="0"/>
              <a:t>document zoals uitgedeeld)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5554960" cy="1143000"/>
          </a:xfrm>
        </p:spPr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83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1761059" cy="176105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5842992" cy="1143000"/>
          </a:xfrm>
        </p:spPr>
        <p:txBody>
          <a:bodyPr/>
          <a:lstStyle/>
          <a:p>
            <a:r>
              <a:rPr lang="nl-NL" dirty="0" smtClean="0"/>
              <a:t>Huiswerkopdracht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57200" y="1417639"/>
            <a:ext cx="7859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 Kies een partner. Wil je graag in een drietal werken en heb je hier gegronde argumenten bij? Mail mevr. Musters via m.musters@hethooghuis.nl</a:t>
            </a:r>
          </a:p>
          <a:p>
            <a:r>
              <a:rPr lang="nl-NL" dirty="0" smtClean="0"/>
              <a:t>- Kies samen een onderwerp voor het </a:t>
            </a:r>
            <a:r>
              <a:rPr lang="nl-NL" dirty="0" err="1" smtClean="0"/>
              <a:t>pws</a:t>
            </a:r>
            <a:r>
              <a:rPr lang="nl-NL" dirty="0" smtClean="0"/>
              <a:t> en koppel dit aan een vak</a:t>
            </a:r>
          </a:p>
          <a:p>
            <a:r>
              <a:rPr lang="nl-NL" dirty="0" smtClean="0"/>
              <a:t>- Kies ook een (onderwerp en) vak dat je als tweede keus zou willen </a:t>
            </a:r>
          </a:p>
          <a:p>
            <a:r>
              <a:rPr lang="nl-NL" dirty="0" smtClean="0"/>
              <a:t>  gebruiken</a:t>
            </a:r>
          </a:p>
          <a:p>
            <a:r>
              <a:rPr lang="nl-NL" dirty="0" smtClean="0"/>
              <a:t>- Schrijf je via de link in de studiewijzer in voor twee vakken of gebruik de QR-code. Per tweetal hoeft het formulier één keer ingevuld te worden. </a:t>
            </a:r>
          </a:p>
          <a:p>
            <a:r>
              <a:rPr lang="nl-NL" dirty="0" smtClean="0"/>
              <a:t>- Doe dit uiterlijk woensdagmiddag 24 mei om 17.00uur.</a:t>
            </a:r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forms.office.com/Pages/ResponsePage.aspx?id=rMbMeBttBkOxYJaq8jnfYSGUBNG5skVEt5KpFN2eY25UQVpYM0tKOEE1N1RUU1lJRVhDWThSVzlLVC4u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969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Indeling in nieuwe groepen: je wordt  geplaatst bij de begeleidende docent.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Je gaat werken aan de eerste stappen van je </a:t>
            </a:r>
            <a:r>
              <a:rPr lang="nl-NL" dirty="0" err="1" smtClean="0"/>
              <a:t>pws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 de zomervakantie beoordelingsmoment 1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Vanaf volgende week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bronnen?</a:t>
            </a:r>
          </a:p>
          <a:p>
            <a:pPr marL="0" indent="0">
              <a:buNone/>
            </a:pPr>
            <a:r>
              <a:rPr lang="nl-NL" dirty="0" smtClean="0"/>
              <a:t>Waar </a:t>
            </a:r>
            <a:r>
              <a:rPr lang="nl-NL" dirty="0"/>
              <a:t>gebruik je bronnen voor?</a:t>
            </a:r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zoeken van bronnen</a:t>
            </a:r>
          </a:p>
          <a:p>
            <a:pPr marL="0" indent="0">
              <a:buNone/>
            </a:pPr>
            <a:r>
              <a:rPr lang="nl-NL" dirty="0" smtClean="0"/>
              <a:t>Geschikte bronnen</a:t>
            </a:r>
          </a:p>
          <a:p>
            <a:pPr marL="0" indent="0">
              <a:buNone/>
            </a:pPr>
            <a:r>
              <a:rPr lang="nl-NL" dirty="0" smtClean="0"/>
              <a:t>Bronnen </a:t>
            </a:r>
            <a:r>
              <a:rPr lang="nl-NL" dirty="0"/>
              <a:t>in het profielwerkstuk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5482952" cy="1143000"/>
          </a:xfrm>
        </p:spPr>
        <p:txBody>
          <a:bodyPr/>
          <a:lstStyle/>
          <a:p>
            <a:r>
              <a:rPr lang="nl-NL" b="1" dirty="0" smtClean="0"/>
              <a:t>Inhoud lesuur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807927"/>
            <a:ext cx="4219874" cy="13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Brainstorm met de klas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59016" cy="1143000"/>
          </a:xfrm>
        </p:spPr>
        <p:txBody>
          <a:bodyPr/>
          <a:lstStyle/>
          <a:p>
            <a:r>
              <a:rPr lang="nl-NL" b="1" dirty="0" smtClean="0"/>
              <a:t>Wat zijn bronnen?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3042080" cy="23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Artikelen van websites</a:t>
            </a:r>
          </a:p>
          <a:p>
            <a:pPr marL="0" indent="0">
              <a:buNone/>
            </a:pPr>
            <a:r>
              <a:rPr lang="nl-NL" dirty="0" smtClean="0"/>
              <a:t>Artikelen uit kranten en tijdschriften</a:t>
            </a:r>
          </a:p>
          <a:p>
            <a:pPr marL="0" indent="0">
              <a:buNone/>
            </a:pPr>
            <a:r>
              <a:rPr lang="nl-NL" dirty="0" smtClean="0"/>
              <a:t>Interviews met deskundigen</a:t>
            </a:r>
          </a:p>
          <a:p>
            <a:pPr marL="0" indent="0">
              <a:buNone/>
            </a:pPr>
            <a:r>
              <a:rPr lang="nl-NL" dirty="0" smtClean="0"/>
              <a:t>Boeken</a:t>
            </a:r>
          </a:p>
          <a:p>
            <a:pPr marL="0" indent="0">
              <a:buNone/>
            </a:pPr>
            <a:r>
              <a:rPr lang="nl-NL" dirty="0" smtClean="0"/>
              <a:t>Onderzoeksrapporten</a:t>
            </a:r>
          </a:p>
          <a:p>
            <a:pPr marL="0" indent="0">
              <a:buNone/>
            </a:pPr>
            <a:r>
              <a:rPr lang="nl-NL" dirty="0" smtClean="0"/>
              <a:t>Proefschriften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59016" cy="1143000"/>
          </a:xfrm>
        </p:spPr>
        <p:txBody>
          <a:bodyPr/>
          <a:lstStyle/>
          <a:p>
            <a:r>
              <a:rPr lang="nl-NL" b="1" dirty="0" smtClean="0"/>
              <a:t>Wat zijn bronnen?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8515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Achtergrondinformatie / context</a:t>
            </a:r>
          </a:p>
          <a:p>
            <a:pPr marL="0" indent="0">
              <a:buNone/>
            </a:pPr>
            <a:r>
              <a:rPr lang="nl-NL" dirty="0" smtClean="0"/>
              <a:t>Theoretisch </a:t>
            </a:r>
            <a:r>
              <a:rPr lang="nl-NL" dirty="0"/>
              <a:t>kader</a:t>
            </a:r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leveren van bewijs</a:t>
            </a:r>
          </a:p>
          <a:p>
            <a:pPr marL="0" indent="0">
              <a:buNone/>
            </a:pPr>
            <a:r>
              <a:rPr lang="nl-NL" dirty="0" smtClean="0"/>
              <a:t>Verschillende </a:t>
            </a:r>
            <a:r>
              <a:rPr lang="nl-NL" dirty="0"/>
              <a:t>inzichten</a:t>
            </a:r>
          </a:p>
          <a:p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9"/>
            <a:ext cx="6408712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Waar gebruik je bronnen voor?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2281436" cy="1505437"/>
          </a:xfrm>
          <a:prstGeom prst="rect">
            <a:avLst/>
          </a:prstGeom>
        </p:spPr>
      </p:pic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9" y="4149080"/>
            <a:ext cx="2269604" cy="22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Bedenk </a:t>
            </a:r>
            <a:r>
              <a:rPr lang="nl-NL" sz="2800" b="1" dirty="0" smtClean="0"/>
              <a:t>eerst </a:t>
            </a:r>
            <a:r>
              <a:rPr lang="nl-NL" sz="2800" b="1" dirty="0" smtClean="0">
                <a:sym typeface="Wingdings" panose="05000000000000000000" pitchFamily="2" charset="2"/>
              </a:rPr>
              <a:t> </a:t>
            </a:r>
            <a:br>
              <a:rPr lang="nl-NL" sz="2800" b="1" dirty="0" smtClean="0">
                <a:sym typeface="Wingdings" panose="05000000000000000000" pitchFamily="2" charset="2"/>
              </a:rPr>
            </a:br>
            <a:r>
              <a:rPr lang="nl-NL" sz="2800" b="1" dirty="0" smtClean="0"/>
              <a:t>Wat </a:t>
            </a:r>
            <a:r>
              <a:rPr lang="nl-NL" sz="2800" b="1" dirty="0"/>
              <a:t>voor soort informatie heb ik nodig</a:t>
            </a:r>
            <a:r>
              <a:rPr lang="nl-NL" sz="2800" b="1" dirty="0" smtClean="0"/>
              <a:t>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1: oriënteren via zoekmachines</a:t>
            </a: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2: verzamelen / noteren </a:t>
            </a:r>
          </a:p>
          <a:p>
            <a:pPr marL="0" indent="0">
              <a:buNone/>
            </a:pPr>
            <a:r>
              <a:rPr lang="nl-NL" sz="2800" dirty="0" smtClean="0"/>
              <a:t>3: selecteren / verfijnen / uitbreiden</a:t>
            </a:r>
            <a:endParaRPr lang="nl-NL" sz="2800" dirty="0"/>
          </a:p>
          <a:p>
            <a:endParaRPr lang="nl-NL" sz="2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59016" cy="1143000"/>
          </a:xfrm>
        </p:spPr>
        <p:txBody>
          <a:bodyPr/>
          <a:lstStyle/>
          <a:p>
            <a:r>
              <a:rPr lang="nl-NL" dirty="0"/>
              <a:t>Het zoeken van bronnen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8576" r="4640" b="5124"/>
          <a:stretch/>
        </p:blipFill>
        <p:spPr>
          <a:xfrm>
            <a:off x="3489548" y="2924944"/>
            <a:ext cx="2592288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5188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Autoriteit: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Van </a:t>
            </a:r>
            <a:r>
              <a:rPr lang="nl-NL" dirty="0"/>
              <a:t>welke organisatie of instelling komt de </a:t>
            </a:r>
            <a:r>
              <a:rPr lang="nl-NL" dirty="0" smtClean="0"/>
              <a:t>informatie? Wat </a:t>
            </a:r>
            <a:r>
              <a:rPr lang="nl-NL" dirty="0"/>
              <a:t>zegt dat over de </a:t>
            </a:r>
            <a:r>
              <a:rPr lang="nl-NL" dirty="0" smtClean="0"/>
              <a:t>kwaliteit?</a:t>
            </a:r>
          </a:p>
          <a:p>
            <a:pPr>
              <a:buFontTx/>
              <a:buChar char="-"/>
            </a:pPr>
            <a:r>
              <a:rPr lang="nl-NL" dirty="0" smtClean="0"/>
              <a:t>Wie </a:t>
            </a:r>
            <a:r>
              <a:rPr lang="nl-NL" dirty="0"/>
              <a:t>is de schrijver van de </a:t>
            </a:r>
            <a:r>
              <a:rPr lang="nl-NL" dirty="0" smtClean="0"/>
              <a:t>informatie?</a:t>
            </a:r>
            <a:br>
              <a:rPr lang="nl-NL" dirty="0" smtClean="0"/>
            </a:br>
            <a:r>
              <a:rPr lang="nl-NL" dirty="0" smtClean="0"/>
              <a:t>Is </a:t>
            </a:r>
            <a:r>
              <a:rPr lang="nl-NL" dirty="0"/>
              <a:t>hij deskundig?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Inhoud: </a:t>
            </a:r>
            <a:endParaRPr lang="nl-NL" b="1" dirty="0" smtClean="0"/>
          </a:p>
          <a:p>
            <a:pPr>
              <a:buFontTx/>
              <a:buChar char="-"/>
            </a:pPr>
            <a:r>
              <a:rPr lang="nl-NL" dirty="0" smtClean="0"/>
              <a:t>Voor </a:t>
            </a:r>
            <a:r>
              <a:rPr lang="nl-NL" dirty="0"/>
              <a:t>welke doelgroep is de informatie </a:t>
            </a:r>
            <a:r>
              <a:rPr lang="nl-NL" dirty="0" smtClean="0"/>
              <a:t>geschreven?-</a:t>
            </a:r>
          </a:p>
          <a:p>
            <a:pPr>
              <a:buFontTx/>
              <a:buChar char="-"/>
            </a:pPr>
            <a:r>
              <a:rPr lang="nl-NL" dirty="0" smtClean="0"/>
              <a:t>Bevat </a:t>
            </a:r>
            <a:r>
              <a:rPr lang="nl-NL" dirty="0"/>
              <a:t>de bron vooral feiten of meningen</a:t>
            </a:r>
            <a:r>
              <a:rPr lang="nl-NL" dirty="0" smtClean="0"/>
              <a:t>?</a:t>
            </a:r>
          </a:p>
          <a:p>
            <a:pPr>
              <a:buFontTx/>
              <a:buChar char="-"/>
            </a:pPr>
            <a:r>
              <a:rPr lang="nl-NL" dirty="0" smtClean="0"/>
              <a:t>Is </a:t>
            </a:r>
            <a:r>
              <a:rPr lang="nl-NL" dirty="0"/>
              <a:t>de informatie volledig? Worden alle invalshoeken   </a:t>
            </a:r>
          </a:p>
          <a:p>
            <a:pPr marL="0" indent="0">
              <a:buNone/>
            </a:pPr>
            <a:r>
              <a:rPr lang="nl-NL" dirty="0"/>
              <a:t>     </a:t>
            </a:r>
            <a:r>
              <a:rPr lang="nl-NL" dirty="0" smtClean="0"/>
              <a:t>benaderd? </a:t>
            </a:r>
          </a:p>
          <a:p>
            <a:pPr>
              <a:buFontTx/>
              <a:buChar char="-"/>
            </a:pPr>
            <a:r>
              <a:rPr lang="nl-NL" dirty="0" smtClean="0"/>
              <a:t>Welke </a:t>
            </a:r>
            <a:r>
              <a:rPr lang="nl-NL" dirty="0"/>
              <a:t>bronnen heeft de schrijver gebruikt?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Is het artikel recent gepubliceerd?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020" y="307293"/>
            <a:ext cx="6064188" cy="1143000"/>
          </a:xfrm>
        </p:spPr>
        <p:txBody>
          <a:bodyPr/>
          <a:lstStyle/>
          <a:p>
            <a:r>
              <a:rPr lang="nl-NL" dirty="0" smtClean="0"/>
              <a:t>Betrouwbaar of niet?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5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000" dirty="0"/>
              <a:t>Geen </a:t>
            </a:r>
            <a:r>
              <a:rPr lang="nl-NL" sz="3000" dirty="0" smtClean="0"/>
              <a:t>knip- </a:t>
            </a:r>
            <a:r>
              <a:rPr lang="nl-NL" sz="3000" dirty="0"/>
              <a:t>en plakwerk</a:t>
            </a:r>
            <a:r>
              <a:rPr lang="nl-NL" sz="3000" dirty="0" smtClean="0"/>
              <a:t>!</a:t>
            </a:r>
            <a:br>
              <a:rPr lang="nl-NL" sz="3000" dirty="0" smtClean="0"/>
            </a:br>
            <a:endParaRPr lang="nl-NL" sz="3000" dirty="0"/>
          </a:p>
          <a:p>
            <a:pPr marL="0" indent="0">
              <a:buNone/>
            </a:pPr>
            <a:r>
              <a:rPr lang="nl-NL" sz="3000" dirty="0"/>
              <a:t>Vat de tekstdelen die je kunt gebruiken in je onderzoek samen in eigen woorden</a:t>
            </a:r>
            <a:r>
              <a:rPr lang="nl-NL" sz="3000" dirty="0" smtClean="0"/>
              <a:t>!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sz="2500" dirty="0" smtClean="0"/>
              <a:t>Je </a:t>
            </a:r>
            <a:r>
              <a:rPr lang="nl-NL" sz="2500" dirty="0"/>
              <a:t>krijgt een lelijke, onsamenhangende </a:t>
            </a:r>
            <a:r>
              <a:rPr lang="nl-NL" sz="2500" dirty="0" smtClean="0"/>
              <a:t>tekst </a:t>
            </a:r>
            <a:br>
              <a:rPr lang="nl-NL" sz="2500" dirty="0" smtClean="0"/>
            </a:br>
            <a:r>
              <a:rPr lang="nl-NL" sz="2500" dirty="0" smtClean="0"/>
              <a:t>waarmee je niet </a:t>
            </a:r>
            <a:r>
              <a:rPr lang="nl-NL" sz="2500" dirty="0"/>
              <a:t>laat zien dat je inzicht hebt </a:t>
            </a:r>
            <a:r>
              <a:rPr lang="nl-NL" sz="2500" dirty="0" smtClean="0"/>
              <a:t>in </a:t>
            </a:r>
            <a:r>
              <a:rPr lang="nl-NL" sz="2500" dirty="0"/>
              <a:t>de </a:t>
            </a:r>
            <a:r>
              <a:rPr lang="nl-NL" sz="2500" dirty="0" smtClean="0"/>
              <a:t>stof.</a:t>
            </a:r>
          </a:p>
          <a:p>
            <a:pPr>
              <a:buFontTx/>
              <a:buChar char="-"/>
            </a:pPr>
            <a:r>
              <a:rPr lang="nl-NL" sz="2500" dirty="0" smtClean="0"/>
              <a:t>Je </a:t>
            </a:r>
            <a:r>
              <a:rPr lang="nl-NL" sz="2500" dirty="0"/>
              <a:t>pleegt plagiaat als je </a:t>
            </a:r>
            <a:r>
              <a:rPr lang="nl-NL" sz="2500" dirty="0" smtClean="0"/>
              <a:t>teksten van </a:t>
            </a:r>
            <a:r>
              <a:rPr lang="nl-NL" sz="2500" dirty="0"/>
              <a:t>anderen </a:t>
            </a:r>
            <a:r>
              <a:rPr lang="nl-NL" sz="2500" dirty="0" smtClean="0"/>
              <a:t>overneemt zonder bronvermelding.</a:t>
            </a:r>
          </a:p>
          <a:p>
            <a:pPr marL="0" indent="0">
              <a:buNone/>
            </a:pPr>
            <a:endParaRPr lang="nl-NL" sz="2500" dirty="0"/>
          </a:p>
          <a:p>
            <a:pPr marL="0" indent="0">
              <a:buNone/>
            </a:pPr>
            <a:r>
              <a:rPr lang="nl-NL" sz="2500" dirty="0" smtClean="0"/>
              <a:t>Onderdeel beoordeling!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5987008" cy="1143000"/>
          </a:xfrm>
        </p:spPr>
        <p:txBody>
          <a:bodyPr/>
          <a:lstStyle/>
          <a:p>
            <a:r>
              <a:rPr lang="nl-NL" dirty="0" smtClean="0"/>
              <a:t>Verwerking bronnen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Zoals je bij Nederlands geleerd hebt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 bij elke verwerkte bron met een voetnoot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Houd een complete literatuurlijst bij en voeg deze als bijlage toe aan je profielwerkstuk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5915000" cy="1143000"/>
          </a:xfrm>
        </p:spPr>
        <p:txBody>
          <a:bodyPr/>
          <a:lstStyle/>
          <a:p>
            <a:r>
              <a:rPr lang="nl-NL" dirty="0" smtClean="0"/>
              <a:t>Verwerking bronnen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464247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driaa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presentatie</Template>
  <TotalTime>399</TotalTime>
  <Words>404</Words>
  <Application>Microsoft Office PowerPoint</Application>
  <PresentationFormat>Diavoorstelling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Mondriaan</vt:lpstr>
      <vt:lpstr>Bronnen en onderzoeksvragen</vt:lpstr>
      <vt:lpstr>Inhoud lesuur</vt:lpstr>
      <vt:lpstr>Wat zijn bronnen?</vt:lpstr>
      <vt:lpstr>Wat zijn bronnen?</vt:lpstr>
      <vt:lpstr>Waar gebruik je bronnen voor?</vt:lpstr>
      <vt:lpstr>Het zoeken van bronnen</vt:lpstr>
      <vt:lpstr>Betrouwbaar of niet?</vt:lpstr>
      <vt:lpstr>Verwerking bronnen</vt:lpstr>
      <vt:lpstr>Verwerking bronnen</vt:lpstr>
      <vt:lpstr>DUS</vt:lpstr>
      <vt:lpstr>Onderzoeksvragen</vt:lpstr>
      <vt:lpstr>Deelvragen</vt:lpstr>
      <vt:lpstr>Opdracht</vt:lpstr>
      <vt:lpstr>Huiswerkopdracht</vt:lpstr>
      <vt:lpstr>Vanaf volgende week</vt:lpstr>
    </vt:vector>
  </TitlesOfParts>
  <Company>Het hooghuis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Profielwerkstuk Havo</dc:title>
  <dc:creator>Ilja Arts</dc:creator>
  <cp:lastModifiedBy>Marloes Musters</cp:lastModifiedBy>
  <cp:revision>26</cp:revision>
  <dcterms:created xsi:type="dcterms:W3CDTF">2014-06-19T10:42:36Z</dcterms:created>
  <dcterms:modified xsi:type="dcterms:W3CDTF">2017-05-23T06:24:04Z</dcterms:modified>
</cp:coreProperties>
</file>